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3.jpg" ContentType="image/png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4"/>
  </p:sldMasterIdLst>
  <p:notesMasterIdLst>
    <p:notesMasterId r:id="rId13"/>
  </p:notesMasterIdLst>
  <p:handoutMasterIdLst>
    <p:handoutMasterId r:id="rId14"/>
  </p:handoutMasterIdLst>
  <p:sldIdLst>
    <p:sldId id="263" r:id="rId5"/>
    <p:sldId id="266" r:id="rId6"/>
    <p:sldId id="268" r:id="rId7"/>
    <p:sldId id="280" r:id="rId8"/>
    <p:sldId id="278" r:id="rId9"/>
    <p:sldId id="279" r:id="rId10"/>
    <p:sldId id="281" r:id="rId11"/>
    <p:sldId id="277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8787"/>
    <a:srgbClr val="000000"/>
    <a:srgbClr val="4F4F4F"/>
    <a:srgbClr val="C8C8C8"/>
    <a:srgbClr val="DDDEDD"/>
    <a:srgbClr val="A0A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88"/>
    <p:restoredTop sz="96381" autoAdjust="0"/>
  </p:normalViewPr>
  <p:slideViewPr>
    <p:cSldViewPr snapToGrid="0" snapToObjects="1">
      <p:cViewPr varScale="1">
        <p:scale>
          <a:sx n="67" d="100"/>
          <a:sy n="67" d="100"/>
        </p:scale>
        <p:origin x="582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194D06-DB37-4845-B78F-03AAD3DB8E3E}" type="datetimeFigureOut">
              <a:rPr lang="fr-FR" smtClean="0"/>
              <a:t>07/11/2018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D17B52-4C44-0447-B9BE-0AC3C3E08A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427805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7E01ED-9A61-D541-A1EA-19150961FC5F}" type="datetimeFigureOut">
              <a:rPr lang="fr-FR" smtClean="0"/>
              <a:t>07/11/2018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8BFB6B-44C8-F94B-AFED-48A9071797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60600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BFB6B-44C8-F94B-AFED-48A907179729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1012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BFB6B-44C8-F94B-AFED-48A907179729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66579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BFB6B-44C8-F94B-AFED-48A907179729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13803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8BFB6B-44C8-F94B-AFED-48A907179729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1411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0986" y="307840"/>
            <a:ext cx="1083214" cy="722448"/>
          </a:xfrm>
          <a:prstGeom prst="rect">
            <a:avLst/>
          </a:prstGeom>
        </p:spPr>
      </p:pic>
      <p:pic>
        <p:nvPicPr>
          <p:cNvPr id="11" name="Image 10" descr="C:\Users\MAJO\AppData\Local\Microsoft\Windows\INetCacheContent.Word\integral-logo-png.png"/>
          <p:cNvPicPr/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1031" y="207197"/>
            <a:ext cx="2306424" cy="6809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4834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  <p:pic>
        <p:nvPicPr>
          <p:cNvPr id="8" name="Image 7" descr="C:\Users\MAJO\AppData\Local\Microsoft\Windows\INetCacheContent.Word\integral-logo-png.png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1031" y="207197"/>
            <a:ext cx="2306424" cy="6809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0110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  <p:pic>
        <p:nvPicPr>
          <p:cNvPr id="8" name="Image 7" descr="C:\Users\MAJO\AppData\Local\Microsoft\Windows\INetCacheContent.Word\integral-logo-png.png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98" y="112929"/>
            <a:ext cx="2306424" cy="6809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3152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11/7/2018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  <p:pic>
        <p:nvPicPr>
          <p:cNvPr id="8" name="Image 7" descr="C:\Users\MAJO\AppData\Local\Microsoft\Windows\INetCacheContent.Word\integral-logo-png.png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1031" y="207197"/>
            <a:ext cx="2306424" cy="6809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2961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  <p:pic>
        <p:nvPicPr>
          <p:cNvPr id="7" name="Image 6" descr="C:\Users\MAJO\AppData\Local\Microsoft\Windows\INetCacheContent.Word\integral-logo-png.png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1031" y="207197"/>
            <a:ext cx="2306424" cy="680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0986" y="307840"/>
            <a:ext cx="1083214" cy="72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86138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  <p:pic>
        <p:nvPicPr>
          <p:cNvPr id="9" name="Image 8" descr="C:\Users\MAJO\AppData\Local\Microsoft\Windows\INetCacheContent.Word\integral-logo-png.png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1031" y="207197"/>
            <a:ext cx="2306424" cy="6809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2488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  <p:pic>
        <p:nvPicPr>
          <p:cNvPr id="11" name="Image 10" descr="C:\Users\MAJO\AppData\Local\Microsoft\Windows\INetCacheContent.Word\integral-logo-png.png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1031" y="207197"/>
            <a:ext cx="2306424" cy="6809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72934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  <p:pic>
        <p:nvPicPr>
          <p:cNvPr id="7" name="Image 6" descr="C:\Users\MAJO\AppData\Local\Microsoft\Windows\INetCacheContent.Word\integral-logo-png.png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1031" y="207197"/>
            <a:ext cx="2306424" cy="6809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4655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  <p:pic>
        <p:nvPicPr>
          <p:cNvPr id="6" name="Image 5" descr="C:\Users\MAJO\AppData\Local\Microsoft\Windows\INetCacheContent.Word\integral-logo-png.png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1031" y="207197"/>
            <a:ext cx="2306424" cy="6809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73147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  <p:pic>
        <p:nvPicPr>
          <p:cNvPr id="9" name="Image 8" descr="C:\Users\MAJO\AppData\Local\Microsoft\Windows\INetCacheContent.Word\integral-logo-png.png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1031" y="207197"/>
            <a:ext cx="2306424" cy="6809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5229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‹N°›</a:t>
            </a:fld>
            <a:endParaRPr lang="en-US" dirty="0"/>
          </a:p>
        </p:txBody>
      </p:sp>
      <p:pic>
        <p:nvPicPr>
          <p:cNvPr id="9" name="Image 8" descr="C:\Users\MAJO\AppData\Local\Microsoft\Windows\INetCacheContent.Word\integral-logo-png.png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1031" y="207197"/>
            <a:ext cx="2306424" cy="6809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0558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f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9.jpe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jpeg"/><Relationship Id="rId25" Type="http://schemas.openxmlformats.org/officeDocument/2006/relationships/image" Target="../media/image13.jp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20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2.jp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23" Type="http://schemas.openxmlformats.org/officeDocument/2006/relationships/image" Target="../media/image11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Relationship Id="rId22" Type="http://schemas.openxmlformats.org/officeDocument/2006/relationships/image" Target="../media/image10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pic>
        <p:nvPicPr>
          <p:cNvPr id="17" name="Image 16"/>
          <p:cNvPicPr>
            <a:picLocks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8283" y="6392125"/>
            <a:ext cx="720000" cy="360000"/>
          </a:xfrm>
          <a:prstGeom prst="rect">
            <a:avLst/>
          </a:prstGeom>
        </p:spPr>
      </p:pic>
      <p:pic>
        <p:nvPicPr>
          <p:cNvPr id="1026" name="Picture 2" descr="Afficher l'image d'origine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30" y="6392125"/>
            <a:ext cx="757894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fficher l'image d'origine"/>
          <p:cNvPicPr>
            <a:picLocks noChangeAspect="1" noChangeArrowheads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8" t="20889" r="7663" b="21556"/>
          <a:stretch/>
        </p:blipFill>
        <p:spPr bwMode="auto">
          <a:xfrm>
            <a:off x="1177354" y="6335299"/>
            <a:ext cx="597907" cy="41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fficher l'image d'origine"/>
          <p:cNvPicPr>
            <a:picLocks noChangeAspect="1" noChangeArrowheads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30"/>
          <a:stretch/>
        </p:blipFill>
        <p:spPr bwMode="auto">
          <a:xfrm>
            <a:off x="1777597" y="6313470"/>
            <a:ext cx="905436" cy="438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Afficher l'image d'origine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04" y="6376230"/>
            <a:ext cx="1035917" cy="375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Afficher l'image d'origine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307" y="6415326"/>
            <a:ext cx="825488" cy="336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Afficher l'image d'origine"/>
          <p:cNvPicPr>
            <a:picLocks noChangeAspect="1" noChangeArrowheads="1"/>
          </p:cNvPicPr>
          <p:nvPr userDrawn="1"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93" b="14870"/>
          <a:stretch/>
        </p:blipFill>
        <p:spPr bwMode="auto">
          <a:xfrm>
            <a:off x="4688748" y="6356874"/>
            <a:ext cx="663877" cy="39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Afficher l'image d'origine"/>
          <p:cNvPicPr>
            <a:picLocks noChangeAspect="1" noChangeArrowheads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239" y="6350844"/>
            <a:ext cx="1165904" cy="401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Afficher l'image d'origine"/>
          <p:cNvPicPr>
            <a:picLocks noChangeAspect="1" noChangeArrowheads="1"/>
          </p:cNvPicPr>
          <p:nvPr userDrawn="1"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33"/>
          <a:stretch/>
        </p:blipFill>
        <p:spPr bwMode="auto">
          <a:xfrm>
            <a:off x="9375462" y="6326665"/>
            <a:ext cx="524179" cy="425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Afficher l'image d'origine"/>
          <p:cNvPicPr>
            <a:picLocks noChangeAspect="1" noChangeArrowheads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4527" y="6422536"/>
            <a:ext cx="996202" cy="329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Afficher l'image d'origine"/>
          <p:cNvPicPr>
            <a:picLocks noChangeAspect="1" noChangeArrowheads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7807" y="6452838"/>
            <a:ext cx="788709" cy="29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/>
          <p:cNvPicPr>
            <a:picLocks noChangeAspect="1"/>
          </p:cNvPicPr>
          <p:nvPr userDrawn="1"/>
        </p:nvPicPr>
        <p:blipFill>
          <a:blip r:embed="rId24"/>
          <a:stretch>
            <a:fillRect/>
          </a:stretch>
        </p:blipFill>
        <p:spPr>
          <a:xfrm>
            <a:off x="2817350" y="6358474"/>
            <a:ext cx="483997" cy="39365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="" xmlns:a16="http://schemas.microsoft.com/office/drawing/2014/main" id="{1999999B-1485-4258-8E05-E6FB828EB971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11123628" y="6230400"/>
            <a:ext cx="1068371" cy="444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62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C00000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2">
              <a:lumMod val="50000"/>
            </a:schemeClr>
          </a:solidFill>
          <a:latin typeface="Franklin Gothic Book" panose="020B05030201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>
              <a:lumMod val="75000"/>
            </a:schemeClr>
          </a:solidFill>
          <a:latin typeface="Franklin Gothic Book" panose="020B05030201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60000"/>
              <a:lumOff val="40000"/>
            </a:schemeClr>
          </a:solidFill>
          <a:latin typeface="Franklin Gothic Book" panose="020B05030201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Franklin Gothic Book" panose="020B05030201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>
              <a:lumMod val="60000"/>
              <a:lumOff val="40000"/>
            </a:schemeClr>
          </a:solidFill>
          <a:latin typeface="Franklin Gothic Book" panose="020B05030201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10" Type="http://schemas.openxmlformats.org/officeDocument/2006/relationships/image" Target="../media/image18.jp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linkedin.com/in/escabasseinnovator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519153"/>
            <a:ext cx="9144000" cy="1875242"/>
          </a:xfrm>
        </p:spPr>
        <p:txBody>
          <a:bodyPr/>
          <a:lstStyle/>
          <a:p>
            <a:r>
              <a:rPr lang="fr-FR" dirty="0"/>
              <a:t>INTEGRAL 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2486470"/>
            <a:ext cx="9144000" cy="1655762"/>
          </a:xfrm>
        </p:spPr>
        <p:txBody>
          <a:bodyPr/>
          <a:lstStyle/>
          <a:p>
            <a:r>
              <a:rPr lang="en-US" b="1" dirty="0">
                <a:solidFill>
                  <a:srgbClr val="C00000"/>
                </a:solidFill>
                <a:latin typeface="Verdana" panose="020B0604030504040204" pitchFamily="34" charset="0"/>
              </a:rPr>
              <a:t>“</a:t>
            </a:r>
            <a:r>
              <a:rPr lang="en-US" b="1" dirty="0" err="1">
                <a:solidFill>
                  <a:srgbClr val="C00000"/>
                </a:solidFill>
                <a:latin typeface="Verdana" panose="020B0604030504040204" pitchFamily="34" charset="0"/>
              </a:rPr>
              <a:t>IN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</a:rPr>
              <a:t>itiative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</a:rPr>
              <a:t> to bring the 2nd generation of </a:t>
            </a:r>
            <a:r>
              <a:rPr lang="en-US" b="1" dirty="0" err="1">
                <a:solidFill>
                  <a:srgbClr val="C00000"/>
                </a:solidFill>
                <a:latin typeface="Verdana" panose="020B0604030504040204" pitchFamily="34" charset="0"/>
              </a:rPr>
              <a:t>T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</a:rPr>
              <a:t>hermo</a:t>
            </a:r>
            <a:r>
              <a:rPr lang="en-US" b="1" dirty="0" err="1">
                <a:solidFill>
                  <a:srgbClr val="C00000"/>
                </a:solidFill>
                <a:latin typeface="Verdana" panose="020B0604030504040204" pitchFamily="34" charset="0"/>
              </a:rPr>
              <a:t>E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</a:rPr>
              <a:t>lectric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</a:rPr>
              <a:t> </a:t>
            </a:r>
            <a:r>
              <a:rPr lang="en-US" b="1" dirty="0">
                <a:solidFill>
                  <a:srgbClr val="C00000"/>
                </a:solidFill>
                <a:latin typeface="Verdana" panose="020B0604030504040204" pitchFamily="34" charset="0"/>
              </a:rPr>
              <a:t>G</a:t>
            </a: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</a:rPr>
              <a:t>enerators </a:t>
            </a:r>
            <a:b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</a:rPr>
            </a:b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</a:rPr>
              <a:t>into industrial </a:t>
            </a:r>
            <a:r>
              <a:rPr lang="en-US" b="1" dirty="0" err="1">
                <a:solidFill>
                  <a:srgbClr val="C00000"/>
                </a:solidFill>
                <a:latin typeface="Verdana" panose="020B0604030504040204" pitchFamily="34" charset="0"/>
              </a:rPr>
              <a:t>R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</a:rPr>
              <a:t>e</a:t>
            </a:r>
            <a:r>
              <a:rPr lang="en-US" b="1" dirty="0" err="1">
                <a:solidFill>
                  <a:srgbClr val="C00000"/>
                </a:solidFill>
                <a:latin typeface="Verdana" panose="020B0604030504040204" pitchFamily="34" charset="0"/>
              </a:rPr>
              <a:t>AL</a:t>
            </a:r>
            <a:r>
              <a:rPr lang="en-US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</a:rPr>
              <a:t>ity</a:t>
            </a: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Verdana" panose="020B0604030504040204" pitchFamily="34" charset="0"/>
              </a:rPr>
              <a:t>”</a:t>
            </a:r>
            <a:endParaRPr lang="fr-FR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1921432" y="4078224"/>
            <a:ext cx="842647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SAFETY ASPECTS IN PILOT 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</a:rPr>
              <a:t>LINES – </a:t>
            </a:r>
            <a:r>
              <a:rPr lang="en-GB" sz="2400" b="1" dirty="0" smtClean="0">
                <a:solidFill>
                  <a:schemeClr val="accent5">
                    <a:lumMod val="50000"/>
                  </a:schemeClr>
                </a:solidFill>
              </a:rPr>
              <a:t>EPPN-NSC </a:t>
            </a:r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i2L joint session</a:t>
            </a:r>
            <a:r>
              <a:rPr lang="en-GB" sz="24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en-GB" sz="24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GB" sz="2400" dirty="0" smtClean="0">
                <a:solidFill>
                  <a:schemeClr val="accent5">
                    <a:lumMod val="50000"/>
                  </a:schemeClr>
                </a:solidFill>
              </a:rPr>
              <a:t>7 November 2018, Grenoble, France</a:t>
            </a:r>
          </a:p>
          <a:p>
            <a:pPr algn="ctr"/>
            <a:endParaRPr lang="en-GB" sz="2400" dirty="0" smtClean="0"/>
          </a:p>
          <a:p>
            <a:pPr algn="ctr"/>
            <a:r>
              <a:rPr lang="en-GB" dirty="0" smtClean="0"/>
              <a:t>Jean-Yves Escabasse, CEA </a:t>
            </a:r>
            <a:r>
              <a:rPr lang="en-GB" dirty="0" err="1" smtClean="0"/>
              <a:t>Liten</a:t>
            </a:r>
            <a:r>
              <a:rPr lang="en-GB" dirty="0" smtClean="0"/>
              <a:t>, Grenoble, France</a:t>
            </a:r>
          </a:p>
          <a:p>
            <a:pPr algn="ctr"/>
            <a:endParaRPr lang="en-GB" dirty="0"/>
          </a:p>
          <a:p>
            <a:pPr algn="ctr"/>
            <a:r>
              <a:rPr lang="en-GB" b="1" i="1" dirty="0" smtClean="0"/>
              <a:t>H2020 Project – Funded  by the European Commission under Grant Agreement 720878</a:t>
            </a:r>
            <a:endParaRPr lang="en-GB" b="1" i="1" dirty="0"/>
          </a:p>
        </p:txBody>
      </p:sp>
    </p:spTree>
    <p:extLst>
      <p:ext uri="{BB962C8B-B14F-4D97-AF65-F5344CB8AC3E}">
        <p14:creationId xmlns:p14="http://schemas.microsoft.com/office/powerpoint/2010/main" val="216118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27304" y="209677"/>
            <a:ext cx="10515600" cy="1107059"/>
          </a:xfrm>
        </p:spPr>
        <p:txBody>
          <a:bodyPr>
            <a:normAutofit/>
          </a:bodyPr>
          <a:lstStyle/>
          <a:p>
            <a:r>
              <a:rPr lang="en-GB" sz="4000" dirty="0"/>
              <a:t>CONTEXT AND CONCEPT</a:t>
            </a:r>
          </a:p>
        </p:txBody>
      </p:sp>
      <p:grpSp>
        <p:nvGrpSpPr>
          <p:cNvPr id="7" name="Groupe 6"/>
          <p:cNvGrpSpPr/>
          <p:nvPr/>
        </p:nvGrpSpPr>
        <p:grpSpPr>
          <a:xfrm>
            <a:off x="2132539" y="1412392"/>
            <a:ext cx="7086601" cy="4256623"/>
            <a:chOff x="2196547" y="1412392"/>
            <a:chExt cx="7086601" cy="4256623"/>
          </a:xfrm>
        </p:grpSpPr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96547" y="1412392"/>
              <a:ext cx="7086601" cy="4256623"/>
            </a:xfrm>
            <a:prstGeom prst="rect">
              <a:avLst/>
            </a:prstGeom>
          </p:spPr>
        </p:pic>
        <p:sp>
          <p:nvSpPr>
            <p:cNvPr id="9" name="ZoneTexte 8"/>
            <p:cNvSpPr txBox="1"/>
            <p:nvPr/>
          </p:nvSpPr>
          <p:spPr>
            <a:xfrm>
              <a:off x="7901609" y="1517094"/>
              <a:ext cx="1168572" cy="940355"/>
            </a:xfrm>
            <a:prstGeom prst="rect">
              <a:avLst/>
            </a:prstGeom>
            <a:solidFill>
              <a:srgbClr val="0091C3"/>
            </a:solidFill>
            <a:ln w="15875">
              <a:solidFill>
                <a:schemeClr val="accent5">
                  <a:lumMod val="75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600" dirty="0" smtClean="0">
                  <a:solidFill>
                    <a:schemeClr val="bg1"/>
                  </a:solidFill>
                </a:rPr>
                <a:t>Current TE MARKET:</a:t>
              </a:r>
            </a:p>
            <a:p>
              <a:pPr algn="ctr"/>
              <a:r>
                <a:rPr lang="en-GB" sz="1600" dirty="0" smtClean="0">
                  <a:solidFill>
                    <a:schemeClr val="bg1"/>
                  </a:solidFill>
                </a:rPr>
                <a:t>Small Size</a:t>
              </a:r>
              <a:endParaRPr lang="en-GB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Rectangle à coins arrondis 9"/>
          <p:cNvSpPr/>
          <p:nvPr/>
        </p:nvSpPr>
        <p:spPr>
          <a:xfrm>
            <a:off x="1780032" y="1412392"/>
            <a:ext cx="7665720" cy="2194408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en-GB" b="1" dirty="0" err="1" smtClean="0">
              <a:solidFill>
                <a:srgbClr val="7E0000"/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106680" y="1755543"/>
            <a:ext cx="1553759" cy="129266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chemeClr val="accent1"/>
                </a:solidFill>
              </a:rPr>
              <a:t>The past</a:t>
            </a:r>
          </a:p>
          <a:p>
            <a:r>
              <a:rPr lang="en-GB" b="1" dirty="0" smtClean="0">
                <a:solidFill>
                  <a:schemeClr val="accent1"/>
                </a:solidFill>
              </a:rPr>
              <a:t>Rare and toxic</a:t>
            </a:r>
            <a:br>
              <a:rPr lang="en-GB" b="1" dirty="0" smtClean="0">
                <a:solidFill>
                  <a:schemeClr val="accent1"/>
                </a:solidFill>
              </a:rPr>
            </a:br>
            <a:r>
              <a:rPr lang="en-GB" b="1" dirty="0" smtClean="0">
                <a:solidFill>
                  <a:schemeClr val="accent1"/>
                </a:solidFill>
              </a:rPr>
              <a:t>raw materials</a:t>
            </a:r>
            <a:br>
              <a:rPr lang="en-GB" b="1" dirty="0" smtClean="0">
                <a:solidFill>
                  <a:schemeClr val="accent1"/>
                </a:solidFill>
              </a:rPr>
            </a:br>
            <a:r>
              <a:rPr lang="en-GB" b="1" dirty="0" smtClean="0">
                <a:solidFill>
                  <a:schemeClr val="accent1"/>
                </a:solidFill>
              </a:rPr>
              <a:t>Niche markets</a:t>
            </a:r>
            <a:endParaRPr lang="en-GB" sz="2400" b="1" dirty="0">
              <a:solidFill>
                <a:schemeClr val="accent1"/>
              </a:solidFill>
            </a:endParaRPr>
          </a:p>
        </p:txBody>
      </p:sp>
      <p:sp>
        <p:nvSpPr>
          <p:cNvPr id="12" name="Rectangle à coins arrondis 11"/>
          <p:cNvSpPr/>
          <p:nvPr/>
        </p:nvSpPr>
        <p:spPr>
          <a:xfrm>
            <a:off x="1780032" y="3688080"/>
            <a:ext cx="7665720" cy="2275688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en-GB" b="1" dirty="0" err="1" smtClean="0">
              <a:solidFill>
                <a:srgbClr val="7E0000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106680" y="4017621"/>
            <a:ext cx="1522916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GB" sz="2400" b="1" dirty="0" smtClean="0">
                <a:solidFill>
                  <a:srgbClr val="C00000"/>
                </a:solidFill>
              </a:rPr>
              <a:t>The future</a:t>
            </a:r>
            <a:br>
              <a:rPr lang="en-GB" sz="2400" b="1" dirty="0" smtClean="0">
                <a:solidFill>
                  <a:srgbClr val="C00000"/>
                </a:solidFill>
              </a:rPr>
            </a:br>
            <a:r>
              <a:rPr lang="en-GB" sz="2400" b="1" dirty="0" smtClean="0">
                <a:solidFill>
                  <a:srgbClr val="C00000"/>
                </a:solidFill>
              </a:rPr>
              <a:t>with</a:t>
            </a:r>
            <a:br>
              <a:rPr lang="en-GB" sz="2400" b="1" dirty="0" smtClean="0">
                <a:solidFill>
                  <a:srgbClr val="C00000"/>
                </a:solidFill>
              </a:rPr>
            </a:br>
            <a:r>
              <a:rPr lang="en-GB" sz="2400" b="1" dirty="0" smtClean="0">
                <a:solidFill>
                  <a:srgbClr val="C00000"/>
                </a:solidFill>
              </a:rPr>
              <a:t>INTEGRAL</a:t>
            </a:r>
            <a:endParaRPr lang="en-GB" sz="2400" b="1" dirty="0">
              <a:solidFill>
                <a:srgbClr val="C00000"/>
              </a:solidFill>
            </a:endParaRPr>
          </a:p>
        </p:txBody>
      </p:sp>
      <p:sp>
        <p:nvSpPr>
          <p:cNvPr id="15" name="Espace réservé du contenu 1"/>
          <p:cNvSpPr txBox="1">
            <a:spLocks noChangeAspect="1"/>
          </p:cNvSpPr>
          <p:nvPr/>
        </p:nvSpPr>
        <p:spPr>
          <a:xfrm>
            <a:off x="9939528" y="2542475"/>
            <a:ext cx="2036115" cy="221654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Font typeface="Arial" pitchFamily="34" charset="0"/>
              <a:buChar char="•"/>
              <a:defRPr sz="2000" b="1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801688" indent="-360363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SzPct val="100000"/>
              <a:buFont typeface="Wingdings" pitchFamily="2" charset="2"/>
              <a:buChar char="§"/>
              <a:defRPr sz="1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1171575" indent="-285750" algn="l" defTabSz="914400" rtl="0" eaLnBrk="1" latinLnBrk="0" hangingPunct="1">
              <a:lnSpc>
                <a:spcPct val="100000"/>
              </a:lnSpc>
              <a:spcBef>
                <a:spcPts val="0"/>
              </a:spcBef>
              <a:buSzPct val="60000"/>
              <a:buFont typeface="Arial" pitchFamily="34" charset="0"/>
              <a:buChar char="•"/>
              <a:defRPr sz="16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838200" indent="0" algn="l" defTabSz="914400" rtl="0" eaLnBrk="1" latinLnBrk="0" hangingPunct="1">
              <a:lnSpc>
                <a:spcPts val="2000"/>
              </a:lnSpc>
              <a:spcBef>
                <a:spcPts val="0"/>
              </a:spcBef>
              <a:buClr>
                <a:srgbClr val="666666"/>
              </a:buClr>
              <a:buSzPct val="36000"/>
              <a:buFont typeface="Arial" pitchFamily="34" charset="0"/>
              <a:buNone/>
              <a:defRPr sz="1600" kern="1200">
                <a:solidFill>
                  <a:srgbClr val="666666"/>
                </a:solidFill>
                <a:latin typeface="+mn-lt"/>
                <a:ea typeface="+mn-ea"/>
                <a:cs typeface="+mn-cs"/>
              </a:defRPr>
            </a:lvl4pPr>
            <a:lvl5pPr marL="1133475" indent="-114300" algn="l" defTabSz="914400" rtl="0" eaLnBrk="1" latinLnBrk="0" hangingPunct="1">
              <a:lnSpc>
                <a:spcPts val="2000"/>
              </a:lnSpc>
              <a:spcBef>
                <a:spcPts val="0"/>
              </a:spcBef>
              <a:buClr>
                <a:srgbClr val="666666"/>
              </a:buClr>
              <a:buFont typeface="Arial" pitchFamily="34" charset="0"/>
              <a:buChar char="-"/>
              <a:defRPr sz="1600" kern="1200">
                <a:solidFill>
                  <a:srgbClr val="66666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 smtClean="0">
                <a:solidFill>
                  <a:schemeClr val="tx1"/>
                </a:solidFill>
              </a:rPr>
              <a:t>Half-Heusler </a:t>
            </a:r>
            <a:br>
              <a:rPr lang="en-GB" dirty="0" smtClean="0">
                <a:solidFill>
                  <a:schemeClr val="tx1"/>
                </a:solidFill>
              </a:rPr>
            </a:br>
            <a:r>
              <a:rPr lang="en-GB" b="0" dirty="0" smtClean="0">
                <a:solidFill>
                  <a:schemeClr val="tx1"/>
                </a:solidFill>
              </a:rPr>
              <a:t>and </a:t>
            </a:r>
            <a:r>
              <a:rPr lang="en-GB" dirty="0" smtClean="0">
                <a:solidFill>
                  <a:schemeClr val="tx1"/>
                </a:solidFill>
              </a:rPr>
              <a:t>Silicides </a:t>
            </a:r>
            <a:br>
              <a:rPr lang="en-GB" dirty="0" smtClean="0">
                <a:solidFill>
                  <a:schemeClr val="tx1"/>
                </a:solidFill>
              </a:rPr>
            </a:br>
            <a:r>
              <a:rPr lang="en-GB" dirty="0" smtClean="0">
                <a:solidFill>
                  <a:schemeClr val="tx1"/>
                </a:solidFill>
              </a:rPr>
              <a:t>TE Materials </a:t>
            </a:r>
            <a:br>
              <a:rPr lang="en-GB" dirty="0" smtClean="0">
                <a:solidFill>
                  <a:schemeClr val="tx1"/>
                </a:solidFill>
              </a:rPr>
            </a:br>
            <a:r>
              <a:rPr lang="en-GB" b="0" dirty="0" smtClean="0">
                <a:solidFill>
                  <a:schemeClr val="tx1"/>
                </a:solidFill>
              </a:rPr>
              <a:t>the best </a:t>
            </a:r>
            <a:r>
              <a:rPr lang="en-GB" dirty="0" smtClean="0">
                <a:solidFill>
                  <a:schemeClr val="accent2">
                    <a:lumMod val="75000"/>
                  </a:schemeClr>
                </a:solidFill>
              </a:rPr>
              <a:t> GEN2 TE </a:t>
            </a:r>
            <a:r>
              <a:rPr lang="en-GB" b="0" dirty="0" smtClean="0">
                <a:solidFill>
                  <a:schemeClr val="tx1"/>
                </a:solidFill>
              </a:rPr>
              <a:t>candidates for mass production</a:t>
            </a:r>
            <a:endParaRPr lang="en-GB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85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5592" y="200533"/>
            <a:ext cx="10515600" cy="933323"/>
          </a:xfrm>
        </p:spPr>
        <p:txBody>
          <a:bodyPr>
            <a:normAutofit/>
          </a:bodyPr>
          <a:lstStyle/>
          <a:p>
            <a:r>
              <a:rPr lang="en-GB" sz="4000" dirty="0"/>
              <a:t>INTEGRAL </a:t>
            </a:r>
            <a:r>
              <a:rPr lang="en-GB" sz="4000" dirty="0" smtClean="0"/>
              <a:t>CONCEPT</a:t>
            </a:r>
            <a:endParaRPr lang="en-GB" sz="4000" dirty="0"/>
          </a:p>
        </p:txBody>
      </p:sp>
      <p:sp>
        <p:nvSpPr>
          <p:cNvPr id="7" name="Rectangle 6"/>
          <p:cNvSpPr/>
          <p:nvPr/>
        </p:nvSpPr>
        <p:spPr>
          <a:xfrm>
            <a:off x="343754" y="5579660"/>
            <a:ext cx="115044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400"/>
              </a:spcAft>
              <a:buClr>
                <a:srgbClr val="0070C0"/>
              </a:buClr>
            </a:pPr>
            <a:r>
              <a:rPr lang="en-GB" sz="2400" b="1" dirty="0" smtClean="0">
                <a:solidFill>
                  <a:srgbClr val="C00000"/>
                </a:solidFill>
              </a:rPr>
              <a:t>To upscale the GEN2 TE material technology and address mass markets</a:t>
            </a:r>
            <a:endParaRPr lang="en-GB" sz="2400" b="1" dirty="0">
              <a:solidFill>
                <a:srgbClr val="C00000"/>
              </a:solidFill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2350008" y="1142554"/>
            <a:ext cx="7199374" cy="4226598"/>
            <a:chOff x="2350008" y="1142554"/>
            <a:chExt cx="7199374" cy="4226598"/>
          </a:xfrm>
        </p:grpSpPr>
        <p:pic>
          <p:nvPicPr>
            <p:cNvPr id="8" name="Image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459" b="2402"/>
            <a:stretch/>
          </p:blipFill>
          <p:spPr>
            <a:xfrm>
              <a:off x="2350008" y="1142554"/>
              <a:ext cx="7199374" cy="4226598"/>
            </a:xfrm>
            <a:prstGeom prst="rect">
              <a:avLst/>
            </a:prstGeom>
          </p:spPr>
        </p:pic>
        <p:pic>
          <p:nvPicPr>
            <p:cNvPr id="3" name="Image 2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426"/>
            <a:stretch/>
          </p:blipFill>
          <p:spPr>
            <a:xfrm>
              <a:off x="6647991" y="1561461"/>
              <a:ext cx="571959" cy="2721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6456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/>
          <p:cNvGrpSpPr/>
          <p:nvPr/>
        </p:nvGrpSpPr>
        <p:grpSpPr>
          <a:xfrm>
            <a:off x="182696" y="2387030"/>
            <a:ext cx="5024581" cy="1138904"/>
            <a:chOff x="1581728" y="269642"/>
            <a:chExt cx="5024581" cy="1138904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81728" y="292733"/>
              <a:ext cx="5024581" cy="1115813"/>
            </a:xfrm>
            <a:prstGeom prst="rect">
              <a:avLst/>
            </a:prstGeom>
          </p:spPr>
        </p:pic>
        <p:sp>
          <p:nvSpPr>
            <p:cNvPr id="13" name="Oval 12"/>
            <p:cNvSpPr/>
            <p:nvPr/>
          </p:nvSpPr>
          <p:spPr>
            <a:xfrm>
              <a:off x="2977589" y="269642"/>
              <a:ext cx="346364" cy="34636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Imag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4376" y="2000346"/>
            <a:ext cx="6689286" cy="35130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54833"/>
          <a:stretch/>
        </p:blipFill>
        <p:spPr>
          <a:xfrm>
            <a:off x="1376468" y="3666743"/>
            <a:ext cx="1995626" cy="2173927"/>
          </a:xfrm>
          <a:prstGeom prst="rect">
            <a:avLst/>
          </a:prstGeom>
        </p:spPr>
      </p:pic>
      <p:sp>
        <p:nvSpPr>
          <p:cNvPr id="16" name="Titre 1"/>
          <p:cNvSpPr>
            <a:spLocks noGrp="1"/>
          </p:cNvSpPr>
          <p:nvPr>
            <p:ph type="title"/>
          </p:nvPr>
        </p:nvSpPr>
        <p:spPr>
          <a:xfrm>
            <a:off x="2203704" y="237110"/>
            <a:ext cx="9150096" cy="775518"/>
          </a:xfrm>
        </p:spPr>
        <p:txBody>
          <a:bodyPr>
            <a:normAutofit/>
          </a:bodyPr>
          <a:lstStyle/>
          <a:p>
            <a:r>
              <a:rPr lang="en-GB" sz="3600" dirty="0" smtClean="0"/>
              <a:t>Bulk Silicide TE modules</a:t>
            </a:r>
            <a:endParaRPr lang="fr-FR" sz="36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335" y="1250549"/>
            <a:ext cx="1769065" cy="884533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011" y="1250549"/>
            <a:ext cx="1681481" cy="95268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9317736" y="3270312"/>
            <a:ext cx="2240280" cy="198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/>
              <a:t>INTEGRAL Project</a:t>
            </a:r>
            <a:endParaRPr lang="en-GB" sz="1200" dirty="0"/>
          </a:p>
        </p:txBody>
      </p:sp>
      <p:sp>
        <p:nvSpPr>
          <p:cNvPr id="17" name="Rectangle 16"/>
          <p:cNvSpPr/>
          <p:nvPr/>
        </p:nvSpPr>
        <p:spPr>
          <a:xfrm>
            <a:off x="9317736" y="5645406"/>
            <a:ext cx="2240280" cy="198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/>
              <a:t>Conventional TE module design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72945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03704" y="237110"/>
            <a:ext cx="9150096" cy="775518"/>
          </a:xfrm>
        </p:spPr>
        <p:txBody>
          <a:bodyPr>
            <a:normAutofit/>
          </a:bodyPr>
          <a:lstStyle/>
          <a:p>
            <a:r>
              <a:rPr lang="en-GB" sz="3600" dirty="0" smtClean="0"/>
              <a:t>Half-Heusler-based TE modules</a:t>
            </a:r>
            <a:endParaRPr lang="fr-FR" sz="36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/>
          <a:srcRect t="6610"/>
          <a:stretch/>
        </p:blipFill>
        <p:spPr>
          <a:xfrm>
            <a:off x="2121408" y="1243584"/>
            <a:ext cx="7515010" cy="4784743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96" y="230998"/>
            <a:ext cx="1581351" cy="655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51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Afbeelding 24" descr="L:\Photos\2018\2018-04-11 TEG brazing tools\20180411_162511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73" t="4888" r="14949" b="7932"/>
          <a:stretch/>
        </p:blipFill>
        <p:spPr bwMode="auto">
          <a:xfrm flipH="1">
            <a:off x="488827" y="4619414"/>
            <a:ext cx="2210181" cy="14982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64882" y="237040"/>
            <a:ext cx="9210113" cy="1325563"/>
          </a:xfrm>
        </p:spPr>
        <p:txBody>
          <a:bodyPr>
            <a:normAutofit/>
          </a:bodyPr>
          <a:lstStyle/>
          <a:p>
            <a:r>
              <a:rPr lang="en-GB" sz="3600" dirty="0" smtClean="0"/>
              <a:t>Thermagy manufacturing process</a:t>
            </a:r>
            <a:endParaRPr lang="en-GB" sz="3600" dirty="0"/>
          </a:p>
        </p:txBody>
      </p:sp>
      <p:grpSp>
        <p:nvGrpSpPr>
          <p:cNvPr id="13" name="Groep 12"/>
          <p:cNvGrpSpPr/>
          <p:nvPr/>
        </p:nvGrpSpPr>
        <p:grpSpPr>
          <a:xfrm>
            <a:off x="348895" y="2125951"/>
            <a:ext cx="11598924" cy="1854377"/>
            <a:chOff x="261671" y="2753523"/>
            <a:chExt cx="10606435" cy="2012432"/>
          </a:xfrm>
        </p:grpSpPr>
        <p:pic>
          <p:nvPicPr>
            <p:cNvPr id="14" name="Picture 63" descr="IMG_2758 900x144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0251" y="2753523"/>
              <a:ext cx="2302943" cy="16231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4" descr="L:\Photos\2013\2013-03-12 Voorbereidingen E0056A\IMG_2356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671" y="2753523"/>
              <a:ext cx="2149023" cy="1623191"/>
            </a:xfrm>
            <a:prstGeom prst="rect">
              <a:avLst/>
            </a:prstGeom>
            <a:noFill/>
          </p:spPr>
        </p:pic>
        <p:pic>
          <p:nvPicPr>
            <p:cNvPr id="16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1740" y="2753523"/>
              <a:ext cx="2121316" cy="16231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Afbeelding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86468" y="2753523"/>
              <a:ext cx="2342987" cy="1623191"/>
            </a:xfrm>
            <a:prstGeom prst="rect">
              <a:avLst/>
            </a:prstGeom>
          </p:spPr>
        </p:pic>
        <p:sp>
          <p:nvSpPr>
            <p:cNvPr id="18" name="Afgeronde rechthoek 17"/>
            <p:cNvSpPr/>
            <p:nvPr/>
          </p:nvSpPr>
          <p:spPr>
            <a:xfrm>
              <a:off x="1239197" y="3976250"/>
              <a:ext cx="1510145" cy="7204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 smtClean="0"/>
                <a:t>Melting</a:t>
              </a:r>
              <a:endParaRPr lang="en-GB" b="1" dirty="0"/>
            </a:p>
          </p:txBody>
        </p:sp>
        <p:sp>
          <p:nvSpPr>
            <p:cNvPr id="19" name="Afgeronde rechthoek 18"/>
            <p:cNvSpPr/>
            <p:nvPr/>
          </p:nvSpPr>
          <p:spPr>
            <a:xfrm>
              <a:off x="6523924" y="4016495"/>
              <a:ext cx="1510145" cy="7204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 smtClean="0"/>
                <a:t>Polishing</a:t>
              </a:r>
              <a:endParaRPr lang="en-GB" b="1" dirty="0"/>
            </a:p>
          </p:txBody>
        </p:sp>
        <p:sp>
          <p:nvSpPr>
            <p:cNvPr id="20" name="Afgeronde rechthoek 19"/>
            <p:cNvSpPr/>
            <p:nvPr/>
          </p:nvSpPr>
          <p:spPr>
            <a:xfrm>
              <a:off x="3856920" y="3976249"/>
              <a:ext cx="1510145" cy="7204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 smtClean="0"/>
                <a:t>Casting</a:t>
              </a:r>
              <a:endParaRPr lang="en-GB" b="1" dirty="0"/>
            </a:p>
          </p:txBody>
        </p:sp>
        <p:sp>
          <p:nvSpPr>
            <p:cNvPr id="21" name="Afgeronde rechthoek 20"/>
            <p:cNvSpPr/>
            <p:nvPr/>
          </p:nvSpPr>
          <p:spPr>
            <a:xfrm>
              <a:off x="9357961" y="4045518"/>
              <a:ext cx="1510145" cy="7204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 smtClean="0"/>
                <a:t>Dicing</a:t>
              </a:r>
              <a:endParaRPr lang="en-GB" b="1" dirty="0"/>
            </a:p>
          </p:txBody>
        </p:sp>
      </p:grpSp>
      <p:sp>
        <p:nvSpPr>
          <p:cNvPr id="22" name="Tekstvak 21"/>
          <p:cNvSpPr txBox="1"/>
          <p:nvPr/>
        </p:nvSpPr>
        <p:spPr>
          <a:xfrm>
            <a:off x="8541058" y="4080356"/>
            <a:ext cx="24163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rgbClr val="2F3888"/>
                </a:solidFill>
              </a:rPr>
              <a:t>Panel assembly</a:t>
            </a:r>
            <a:endParaRPr lang="en-GB" sz="2800" dirty="0">
              <a:solidFill>
                <a:srgbClr val="2F3888"/>
              </a:solidFill>
            </a:endParaRPr>
          </a:p>
        </p:txBody>
      </p:sp>
      <p:sp>
        <p:nvSpPr>
          <p:cNvPr id="23" name="Tekstvak 22"/>
          <p:cNvSpPr txBox="1"/>
          <p:nvPr/>
        </p:nvSpPr>
        <p:spPr>
          <a:xfrm>
            <a:off x="213578" y="1510521"/>
            <a:ext cx="54034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rgbClr val="2F3888"/>
                </a:solidFill>
              </a:rPr>
              <a:t>Cast Silicide Material manufacturing</a:t>
            </a:r>
            <a:endParaRPr lang="en-GB" sz="2800" dirty="0">
              <a:solidFill>
                <a:srgbClr val="2F3888"/>
              </a:solidFill>
            </a:endParaRPr>
          </a:p>
        </p:txBody>
      </p:sp>
      <p:sp>
        <p:nvSpPr>
          <p:cNvPr id="24" name="Tekstvak 23"/>
          <p:cNvSpPr txBox="1"/>
          <p:nvPr/>
        </p:nvSpPr>
        <p:spPr>
          <a:xfrm>
            <a:off x="282644" y="4074858"/>
            <a:ext cx="35375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solidFill>
                  <a:srgbClr val="2F3888"/>
                </a:solidFill>
              </a:rPr>
              <a:t>Module manufacturing</a:t>
            </a:r>
            <a:endParaRPr lang="en-GB" sz="2800" dirty="0">
              <a:solidFill>
                <a:srgbClr val="2F3888"/>
              </a:solidFill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9199" y="4515440"/>
            <a:ext cx="2593106" cy="1572560"/>
          </a:xfrm>
          <a:prstGeom prst="rect">
            <a:avLst/>
          </a:prstGeom>
        </p:spPr>
      </p:pic>
      <p:grpSp>
        <p:nvGrpSpPr>
          <p:cNvPr id="4" name="Groep 3"/>
          <p:cNvGrpSpPr/>
          <p:nvPr/>
        </p:nvGrpSpPr>
        <p:grpSpPr>
          <a:xfrm>
            <a:off x="1308783" y="4515440"/>
            <a:ext cx="10639036" cy="1697099"/>
            <a:chOff x="974685" y="4036869"/>
            <a:chExt cx="7979277" cy="154956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3408" y="4036869"/>
              <a:ext cx="1762587" cy="1462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3" descr="C:\Users\Kraaijveld\Pictures\Testing 1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6304" y="4036869"/>
              <a:ext cx="1762587" cy="13737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Afgeronde rechthoek 8"/>
            <p:cNvSpPr/>
            <p:nvPr/>
          </p:nvSpPr>
          <p:spPr>
            <a:xfrm>
              <a:off x="974685" y="5018951"/>
              <a:ext cx="1402255" cy="56668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 smtClean="0"/>
                <a:t>Leg assembly</a:t>
              </a:r>
              <a:endParaRPr lang="en-GB" b="1" dirty="0"/>
            </a:p>
          </p:txBody>
        </p:sp>
        <p:sp>
          <p:nvSpPr>
            <p:cNvPr id="10" name="Afgeronde rechthoek 9"/>
            <p:cNvSpPr/>
            <p:nvPr/>
          </p:nvSpPr>
          <p:spPr>
            <a:xfrm>
              <a:off x="3242682" y="5019746"/>
              <a:ext cx="1238592" cy="56668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 smtClean="0"/>
                <a:t>Brazing</a:t>
              </a:r>
              <a:endParaRPr lang="en-GB" b="1" dirty="0"/>
            </a:p>
          </p:txBody>
        </p:sp>
        <p:sp>
          <p:nvSpPr>
            <p:cNvPr id="11" name="Afgeronde rechthoek 10"/>
            <p:cNvSpPr/>
            <p:nvPr/>
          </p:nvSpPr>
          <p:spPr>
            <a:xfrm>
              <a:off x="5397850" y="5019746"/>
              <a:ext cx="1238592" cy="56668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 smtClean="0"/>
                <a:t>Testing</a:t>
              </a:r>
              <a:endParaRPr lang="en-GB" b="1" dirty="0"/>
            </a:p>
          </p:txBody>
        </p:sp>
        <p:sp>
          <p:nvSpPr>
            <p:cNvPr id="12" name="Afgeronde rechthoek 11"/>
            <p:cNvSpPr/>
            <p:nvPr/>
          </p:nvSpPr>
          <p:spPr>
            <a:xfrm>
              <a:off x="7389388" y="5019746"/>
              <a:ext cx="1564574" cy="56668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 smtClean="0"/>
                <a:t>Mounting</a:t>
              </a:r>
              <a:endParaRPr lang="en-GB" b="1" dirty="0"/>
            </a:p>
          </p:txBody>
        </p:sp>
      </p:grpSp>
      <p:pic>
        <p:nvPicPr>
          <p:cNvPr id="7" name="Imag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20" y="72906"/>
            <a:ext cx="1168862" cy="1168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31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 smtClean="0"/>
              <a:t>Summary: (nano)-hazard assessment</a:t>
            </a:r>
            <a:endParaRPr lang="en-GB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965960" y="2185415"/>
            <a:ext cx="9863328" cy="3853435"/>
          </a:xfrm>
        </p:spPr>
        <p:txBody>
          <a:bodyPr/>
          <a:lstStyle/>
          <a:p>
            <a:r>
              <a:rPr lang="en-GB" dirty="0" smtClean="0"/>
              <a:t>Size-related hazards</a:t>
            </a:r>
          </a:p>
          <a:p>
            <a:pPr lvl="1"/>
            <a:r>
              <a:rPr lang="en-GB" dirty="0" smtClean="0"/>
              <a:t>Pre-alloying and nano-structuring by HBEM</a:t>
            </a:r>
          </a:p>
          <a:p>
            <a:pPr lvl="1"/>
            <a:r>
              <a:rPr lang="en-GB" dirty="0" smtClean="0"/>
              <a:t>Many particle-generating process steps, e.g. dicing, grinding, polishing</a:t>
            </a:r>
          </a:p>
          <a:p>
            <a:r>
              <a:rPr lang="en-GB" dirty="0" smtClean="0"/>
              <a:t>Fire and explosion hazards</a:t>
            </a:r>
          </a:p>
          <a:p>
            <a:pPr lvl="1"/>
            <a:r>
              <a:rPr lang="en-GB" dirty="0" smtClean="0"/>
              <a:t>Finely divided metals, e.g. Si, Mg, Ge, Ni, </a:t>
            </a:r>
            <a:r>
              <a:rPr lang="en-GB" dirty="0" err="1" smtClean="0"/>
              <a:t>Zr</a:t>
            </a:r>
            <a:endParaRPr lang="en-GB" dirty="0" smtClean="0"/>
          </a:p>
          <a:p>
            <a:r>
              <a:rPr lang="en-GB" dirty="0" smtClean="0"/>
              <a:t>Health hazards</a:t>
            </a:r>
          </a:p>
          <a:p>
            <a:pPr lvl="1"/>
            <a:r>
              <a:rPr lang="en-GB" dirty="0" smtClean="0"/>
              <a:t>Concern with e.g. Co, Ni, Sb</a:t>
            </a:r>
            <a:endParaRPr lang="en-GB" dirty="0"/>
          </a:p>
        </p:txBody>
      </p:sp>
      <p:sp>
        <p:nvSpPr>
          <p:cNvPr id="4" name="ZoneTexte 3"/>
          <p:cNvSpPr txBox="1"/>
          <p:nvPr/>
        </p:nvSpPr>
        <p:spPr>
          <a:xfrm rot="16200000">
            <a:off x="-299069" y="3206494"/>
            <a:ext cx="3044953" cy="100279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algn="ctr"/>
            <a:r>
              <a:rPr lang="en-GB" sz="2400" dirty="0" smtClean="0"/>
              <a:t>Occupational safety hazards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8812199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6"/>
          <p:cNvSpPr txBox="1">
            <a:spLocks/>
          </p:cNvSpPr>
          <p:nvPr/>
        </p:nvSpPr>
        <p:spPr>
          <a:xfrm>
            <a:off x="420624" y="133653"/>
            <a:ext cx="9374734" cy="14296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GB" sz="4000" dirty="0" smtClean="0"/>
              <a:t>Don’t hesitate to contact me</a:t>
            </a:r>
            <a:endParaRPr lang="en-GB" sz="4000" dirty="0"/>
          </a:p>
        </p:txBody>
      </p:sp>
      <p:grpSp>
        <p:nvGrpSpPr>
          <p:cNvPr id="16" name="Groupe 15"/>
          <p:cNvGrpSpPr/>
          <p:nvPr/>
        </p:nvGrpSpPr>
        <p:grpSpPr>
          <a:xfrm>
            <a:off x="4849952" y="2238147"/>
            <a:ext cx="6813619" cy="2866071"/>
            <a:chOff x="5188226" y="2413198"/>
            <a:chExt cx="6813619" cy="2866071"/>
          </a:xfrm>
        </p:grpSpPr>
        <p:pic>
          <p:nvPicPr>
            <p:cNvPr id="12" name="Image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8226" y="2416762"/>
              <a:ext cx="2146880" cy="2862507"/>
            </a:xfrm>
            <a:prstGeom prst="rect">
              <a:avLst/>
            </a:prstGeom>
          </p:spPr>
        </p:pic>
        <p:sp>
          <p:nvSpPr>
            <p:cNvPr id="13" name="ZoneTexte 12"/>
            <p:cNvSpPr txBox="1"/>
            <p:nvPr/>
          </p:nvSpPr>
          <p:spPr>
            <a:xfrm>
              <a:off x="7513185" y="5033262"/>
              <a:ext cx="291618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rgbClr val="828282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  <a:hlinkClick r:id="rId4"/>
                </a:rPr>
                <a:t>https://</a:t>
              </a:r>
              <a:r>
                <a:rPr lang="en-GB" sz="900" b="1" dirty="0" smtClean="0">
                  <a:solidFill>
                    <a:srgbClr val="828282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  <a:hlinkClick r:id="rId4"/>
                </a:rPr>
                <a:t>www.linkedin.com/in/escabasseinnovator/</a:t>
              </a:r>
              <a:r>
                <a:rPr lang="en-GB" sz="900" b="1" dirty="0" smtClean="0">
                  <a:solidFill>
                    <a:srgbClr val="828282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endParaRPr lang="en-GB" sz="2000" b="1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513185" y="2413198"/>
              <a:ext cx="4488660" cy="1974738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r>
                <a:rPr lang="en-GB" sz="2800" dirty="0" smtClean="0">
                  <a:solidFill>
                    <a:srgbClr val="666666"/>
                  </a:solidFill>
                  <a:latin typeface="HelveticaNeueLTStd-Bd"/>
                </a:rPr>
                <a:t>Jean-Yves </a:t>
              </a:r>
              <a:r>
                <a:rPr lang="en-GB" sz="2800" dirty="0">
                  <a:solidFill>
                    <a:srgbClr val="666666"/>
                  </a:solidFill>
                  <a:latin typeface="HelveticaNeueLTStd-Bd"/>
                </a:rPr>
                <a:t>ESCABASSE</a:t>
              </a:r>
            </a:p>
            <a:p>
              <a:r>
                <a:rPr lang="en-US" sz="1000" dirty="0">
                  <a:solidFill>
                    <a:srgbClr val="666666"/>
                  </a:solidFill>
                  <a:latin typeface="HelveticaNeueLTStd-Bd"/>
                </a:rPr>
                <a:t>Project Manager Thermoelectricity and 3D Printing</a:t>
              </a:r>
            </a:p>
            <a:p>
              <a:r>
                <a:rPr lang="en-GB" sz="1000" dirty="0" smtClean="0">
                  <a:solidFill>
                    <a:srgbClr val="666666"/>
                  </a:solidFill>
                  <a:latin typeface="HelveticaNeueLTStd-Roman"/>
                </a:rPr>
                <a:t>Novel Materials </a:t>
              </a:r>
              <a:r>
                <a:rPr lang="en-GB" sz="1000" dirty="0">
                  <a:solidFill>
                    <a:srgbClr val="666666"/>
                  </a:solidFill>
                  <a:latin typeface="HelveticaNeueLTStd-Roman"/>
                </a:rPr>
                <a:t>Technologies </a:t>
              </a:r>
              <a:r>
                <a:rPr lang="en-GB" sz="1000" dirty="0" smtClean="0">
                  <a:solidFill>
                    <a:srgbClr val="666666"/>
                  </a:solidFill>
                  <a:latin typeface="HelveticaNeueLTStd-Roman"/>
                </a:rPr>
                <a:t>Department</a:t>
              </a:r>
            </a:p>
            <a:p>
              <a:endParaRPr lang="en-GB" sz="1000" dirty="0">
                <a:solidFill>
                  <a:srgbClr val="666666"/>
                </a:solidFill>
                <a:latin typeface="HelveticaNeueLTStd-Roman"/>
              </a:endParaRPr>
            </a:p>
            <a:p>
              <a:endParaRPr lang="en-GB" sz="1000" dirty="0">
                <a:solidFill>
                  <a:srgbClr val="666666"/>
                </a:solidFill>
                <a:latin typeface="HelveticaNeueLTStd-Roman"/>
              </a:endParaRPr>
            </a:p>
            <a:p>
              <a:r>
                <a:rPr lang="en-US" sz="1000" dirty="0">
                  <a:solidFill>
                    <a:srgbClr val="666666"/>
                  </a:solidFill>
                  <a:latin typeface="HelveticaNeueLTStd-Roman"/>
                </a:rPr>
                <a:t>Laboratory of Modeling and Materials for Metallurgy</a:t>
              </a:r>
            </a:p>
            <a:p>
              <a:r>
                <a:rPr lang="en-US" sz="1000" dirty="0">
                  <a:solidFill>
                    <a:srgbClr val="666666"/>
                  </a:solidFill>
                  <a:latin typeface="HelveticaNeueLTStd-Roman"/>
                </a:rPr>
                <a:t>French Alternative Energies and Atomic Energy Commission</a:t>
              </a:r>
            </a:p>
            <a:p>
              <a:endParaRPr lang="fr-FR" sz="1000" dirty="0">
                <a:solidFill>
                  <a:srgbClr val="666666"/>
                </a:solidFill>
                <a:latin typeface="HelveticaNeueLTStd-Roman"/>
              </a:endParaRPr>
            </a:p>
            <a:p>
              <a:r>
                <a:rPr lang="en-GB" sz="1000" dirty="0">
                  <a:solidFill>
                    <a:srgbClr val="666666"/>
                  </a:solidFill>
                  <a:latin typeface="HelveticaNeueLTStd-Roman"/>
                </a:rPr>
                <a:t>T. +33 4 38 78 66 17</a:t>
              </a:r>
            </a:p>
            <a:p>
              <a:r>
                <a:rPr lang="en-GB" sz="1000" b="1" dirty="0">
                  <a:solidFill>
                    <a:schemeClr val="tx2"/>
                  </a:solidFill>
                  <a:latin typeface="HelveticaNeueLTStd-Roman"/>
                </a:rPr>
                <a:t>jean-yves.escabasse@cea.fr</a:t>
              </a:r>
              <a:r>
                <a:rPr lang="en-GB" sz="1000" dirty="0">
                  <a:solidFill>
                    <a:srgbClr val="000000"/>
                  </a:solidFill>
                  <a:latin typeface="HelveticaNeueLTStd-Roman"/>
                </a:rPr>
                <a:t> </a:t>
              </a:r>
              <a:r>
                <a:rPr lang="en-GB" sz="1000" b="1" dirty="0" smtClean="0">
                  <a:solidFill>
                    <a:srgbClr val="92D050"/>
                  </a:solidFill>
                  <a:latin typeface="HelveticaNeueLTStd-Bd"/>
                </a:rPr>
                <a:t>www-liten.cea.fr </a:t>
              </a:r>
              <a:endParaRPr lang="en-GB" sz="2400" b="1" dirty="0">
                <a:solidFill>
                  <a:srgbClr val="92D050"/>
                </a:solidFill>
              </a:endParaRPr>
            </a:p>
          </p:txBody>
        </p:sp>
      </p:grpSp>
      <p:sp>
        <p:nvSpPr>
          <p:cNvPr id="2" name="Explosion 1 1"/>
          <p:cNvSpPr/>
          <p:nvPr/>
        </p:nvSpPr>
        <p:spPr>
          <a:xfrm>
            <a:off x="420623" y="2241710"/>
            <a:ext cx="3820301" cy="2862507"/>
          </a:xfrm>
          <a:prstGeom prst="irregularSeal1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Thanks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50815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llabComments xmlns="f24992eb-db30-4581-bf77-2e87eee635a0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Working Document" ma:contentTypeID="0x010100108A61D7BE634F76874FDC084DD0BD150043FD8B1190E3C949A2224D93589235B7" ma:contentTypeVersion="4" ma:contentTypeDescription="" ma:contentTypeScope="" ma:versionID="35d44364b55b8cbcef3b3d196dd4b84b">
  <xsd:schema xmlns:xsd="http://www.w3.org/2001/XMLSchema" xmlns:xs="http://www.w3.org/2001/XMLSchema" xmlns:p="http://schemas.microsoft.com/office/2006/metadata/properties" xmlns:ns2="f24992eb-db30-4581-bf77-2e87eee635a0" targetNamespace="http://schemas.microsoft.com/office/2006/metadata/properties" ma:root="true" ma:fieldsID="01c2bacdb4780c1590dd1261a98e4bfb" ns2:_="">
    <xsd:import namespace="f24992eb-db30-4581-bf77-2e87eee635a0"/>
    <xsd:element name="properties">
      <xsd:complexType>
        <xsd:sequence>
          <xsd:element name="documentManagement">
            <xsd:complexType>
              <xsd:all>
                <xsd:element ref="ns2:Collab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4992eb-db30-4581-bf77-2e87eee635a0" elementFormDefault="qualified">
    <xsd:import namespace="http://schemas.microsoft.com/office/2006/documentManagement/types"/>
    <xsd:import namespace="http://schemas.microsoft.com/office/infopath/2007/PartnerControls"/>
    <xsd:element name="CollabComments" ma:index="8" nillable="true" ma:displayName="Comments" ma:internalName="CollabComments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E01CB36-6C57-4B3E-926E-0DF2D68A4FE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89455DC-E107-45F3-8421-8CB83B4FB393}">
  <ds:schemaRefs>
    <ds:schemaRef ds:uri="http://purl.org/dc/terms/"/>
    <ds:schemaRef ds:uri="http://schemas.microsoft.com/office/2006/documentManagement/types"/>
    <ds:schemaRef ds:uri="http://purl.org/dc/elements/1.1/"/>
    <ds:schemaRef ds:uri="http://www.w3.org/XML/1998/namespace"/>
    <ds:schemaRef ds:uri="f24992eb-db30-4581-bf77-2e87eee635a0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BF8C1ACD-F492-4454-8706-7613BE4E5C8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4992eb-db30-4581-bf77-2e87eee635a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1014</TotalTime>
  <Words>197</Words>
  <Application>Microsoft Office PowerPoint</Application>
  <PresentationFormat>Grand écran</PresentationFormat>
  <Paragraphs>58</Paragraphs>
  <Slides>8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7" baseType="lpstr">
      <vt:lpstr>Arial</vt:lpstr>
      <vt:lpstr>Calibri</vt:lpstr>
      <vt:lpstr>Century Gothic</vt:lpstr>
      <vt:lpstr>Franklin Gothic Book</vt:lpstr>
      <vt:lpstr>HelveticaNeueLTStd-Bd</vt:lpstr>
      <vt:lpstr>HelveticaNeueLTStd-Roman</vt:lpstr>
      <vt:lpstr>Times New Roman</vt:lpstr>
      <vt:lpstr>Verdana</vt:lpstr>
      <vt:lpstr>Thème Office</vt:lpstr>
      <vt:lpstr>INTEGRAL </vt:lpstr>
      <vt:lpstr>CONTEXT AND CONCEPT</vt:lpstr>
      <vt:lpstr>INTEGRAL CONCEPT</vt:lpstr>
      <vt:lpstr>Bulk Silicide TE modules</vt:lpstr>
      <vt:lpstr>Half-Heusler-based TE modules</vt:lpstr>
      <vt:lpstr>Thermagy manufacturing process</vt:lpstr>
      <vt:lpstr>Summary: (nano)-hazard assessment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Marc DELAGE</dc:creator>
  <cp:lastModifiedBy>CLAVAGUERA Simon 222695</cp:lastModifiedBy>
  <cp:revision>92</cp:revision>
  <dcterms:created xsi:type="dcterms:W3CDTF">2015-10-21T14:09:11Z</dcterms:created>
  <dcterms:modified xsi:type="dcterms:W3CDTF">2018-11-06T23:48:15Z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0x010100108A61D7BE634F76874FDC084DD0BD150043FD8B1190E3C949A2224D93589235B7</vt:lpwstr>
  </property>
  <property fmtid="{D5CDD505-2E9C-101B-9397-08002B2CF9AE}" pid="3" name="IsCollabDocument">
    <vt:bool>true</vt:bool>
  </property>
  <property fmtid="{D5CDD505-2E9C-101B-9397-08002B2CF9AE}" pid="4" name="CollabXmlContent">
    <vt:lpwstr>&lt;CollabItems&gt;_x000d_
  &lt;CollabItem&gt;_x000d_
    &lt;FileLeafRef&gt;20170920 Euromat CEA-INTEGRAL.pptx&lt;/FileLeafRef&gt;_x000d_
    &lt;Title&gt;Présentation PowerPoint&lt;/Title&gt;_x000d_
    &lt;CollabComments /&gt;_x000d_
    &lt;ContentType&gt;Working Document&lt;/ContentType&gt;_x000d_
    &lt;Created&gt;08/09/2017&lt;/Created&gt;_x000d_
    &lt;</vt:lpwstr>
  </property>
</Properties>
</file>